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113" d="100"/>
          <a:sy n="113" d="100"/>
        </p:scale>
        <p:origin x="510" y="10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44</c:v>
                </c:pt>
                <c:pt idx="2">
                  <c:v>50</c:v>
                </c:pt>
                <c:pt idx="3">
                  <c:v>44</c:v>
                </c:pt>
                <c:pt idx="4">
                  <c:v>43</c:v>
                </c:pt>
                <c:pt idx="5">
                  <c:v>47</c:v>
                </c:pt>
                <c:pt idx="6">
                  <c:v>44</c:v>
                </c:pt>
                <c:pt idx="7">
                  <c:v>40</c:v>
                </c:pt>
                <c:pt idx="8">
                  <c:v>44</c:v>
                </c:pt>
                <c:pt idx="9">
                  <c:v>49</c:v>
                </c:pt>
                <c:pt idx="10">
                  <c:v>42</c:v>
                </c:pt>
                <c:pt idx="11">
                  <c:v>44</c:v>
                </c:pt>
                <c:pt idx="12">
                  <c:v>49</c:v>
                </c:pt>
                <c:pt idx="13">
                  <c:v>40</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25</c:v>
                </c:pt>
                <c:pt idx="2">
                  <c:v>30</c:v>
                </c:pt>
                <c:pt idx="3">
                  <c:v>27</c:v>
                </c:pt>
                <c:pt idx="4">
                  <c:v>32</c:v>
                </c:pt>
                <c:pt idx="5">
                  <c:v>32</c:v>
                </c:pt>
                <c:pt idx="6">
                  <c:v>25</c:v>
                </c:pt>
                <c:pt idx="7">
                  <c:v>25</c:v>
                </c:pt>
                <c:pt idx="8">
                  <c:v>30</c:v>
                </c:pt>
                <c:pt idx="9">
                  <c:v>25</c:v>
                </c:pt>
                <c:pt idx="10">
                  <c:v>29</c:v>
                </c:pt>
                <c:pt idx="11">
                  <c:v>30</c:v>
                </c:pt>
                <c:pt idx="12">
                  <c:v>26</c:v>
                </c:pt>
                <c:pt idx="13">
                  <c:v>26</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17</c:v>
                </c:pt>
                <c:pt idx="1">
                  <c:v>19</c:v>
                </c:pt>
                <c:pt idx="2">
                  <c:v>17</c:v>
                </c:pt>
                <c:pt idx="3">
                  <c:v>22</c:v>
                </c:pt>
                <c:pt idx="4">
                  <c:v>25</c:v>
                </c:pt>
                <c:pt idx="5">
                  <c:v>18</c:v>
                </c:pt>
                <c:pt idx="6">
                  <c:v>18</c:v>
                </c:pt>
                <c:pt idx="7">
                  <c:v>18</c:v>
                </c:pt>
                <c:pt idx="8">
                  <c:v>18</c:v>
                </c:pt>
                <c:pt idx="9">
                  <c:v>25</c:v>
                </c:pt>
                <c:pt idx="10">
                  <c:v>22</c:v>
                </c:pt>
                <c:pt idx="11">
                  <c:v>25</c:v>
                </c:pt>
                <c:pt idx="12">
                  <c:v>21</c:v>
                </c:pt>
                <c:pt idx="13">
                  <c:v>24</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47</c:v>
                </c:pt>
                <c:pt idx="2">
                  <c:v>40</c:v>
                </c:pt>
                <c:pt idx="3">
                  <c:v>42</c:v>
                </c:pt>
                <c:pt idx="4">
                  <c:v>43</c:v>
                </c:pt>
                <c:pt idx="5">
                  <c:v>40</c:v>
                </c:pt>
                <c:pt idx="6">
                  <c:v>50</c:v>
                </c:pt>
                <c:pt idx="7">
                  <c:v>41</c:v>
                </c:pt>
                <c:pt idx="8">
                  <c:v>46</c:v>
                </c:pt>
                <c:pt idx="9">
                  <c:v>50</c:v>
                </c:pt>
                <c:pt idx="10">
                  <c:v>47</c:v>
                </c:pt>
                <c:pt idx="11">
                  <c:v>46</c:v>
                </c:pt>
                <c:pt idx="12">
                  <c:v>41</c:v>
                </c:pt>
                <c:pt idx="13">
                  <c:v>42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28</c:v>
                </c:pt>
                <c:pt idx="1">
                  <c:v>25</c:v>
                </c:pt>
                <c:pt idx="2">
                  <c:v>28</c:v>
                </c:pt>
                <c:pt idx="3">
                  <c:v>28</c:v>
                </c:pt>
                <c:pt idx="4">
                  <c:v>34</c:v>
                </c:pt>
                <c:pt idx="5">
                  <c:v>30</c:v>
                </c:pt>
                <c:pt idx="6">
                  <c:v>34</c:v>
                </c:pt>
                <c:pt idx="7">
                  <c:v>29</c:v>
                </c:pt>
                <c:pt idx="8">
                  <c:v>34</c:v>
                </c:pt>
                <c:pt idx="9">
                  <c:v>27</c:v>
                </c:pt>
                <c:pt idx="10">
                  <c:v>30</c:v>
                </c:pt>
                <c:pt idx="11">
                  <c:v>33</c:v>
                </c:pt>
                <c:pt idx="12">
                  <c:v>34</c:v>
                </c:pt>
                <c:pt idx="13">
                  <c:v>27</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18</c:v>
                </c:pt>
                <c:pt idx="1">
                  <c:v>20</c:v>
                </c:pt>
                <c:pt idx="2">
                  <c:v>16</c:v>
                </c:pt>
                <c:pt idx="3">
                  <c:v>16</c:v>
                </c:pt>
                <c:pt idx="4">
                  <c:v>19</c:v>
                </c:pt>
                <c:pt idx="5">
                  <c:v>23</c:v>
                </c:pt>
                <c:pt idx="6">
                  <c:v>23</c:v>
                </c:pt>
                <c:pt idx="7">
                  <c:v>16</c:v>
                </c:pt>
                <c:pt idx="8">
                  <c:v>21</c:v>
                </c:pt>
                <c:pt idx="9">
                  <c:v>16</c:v>
                </c:pt>
                <c:pt idx="10">
                  <c:v>22</c:v>
                </c:pt>
                <c:pt idx="11">
                  <c:v>16</c:v>
                </c:pt>
                <c:pt idx="12">
                  <c:v>22</c:v>
                </c:pt>
                <c:pt idx="13">
                  <c:v>20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48</c:v>
                </c:pt>
                <c:pt idx="1">
                  <c:v>49</c:v>
                </c:pt>
                <c:pt idx="2">
                  <c:v>42</c:v>
                </c:pt>
                <c:pt idx="3">
                  <c:v>43</c:v>
                </c:pt>
                <c:pt idx="4">
                  <c:v>44</c:v>
                </c:pt>
                <c:pt idx="5">
                  <c:v>41</c:v>
                </c:pt>
                <c:pt idx="6">
                  <c:v>41</c:v>
                </c:pt>
                <c:pt idx="7">
                  <c:v>49</c:v>
                </c:pt>
                <c:pt idx="8">
                  <c:v>41</c:v>
                </c:pt>
                <c:pt idx="9">
                  <c:v>40</c:v>
                </c:pt>
                <c:pt idx="10">
                  <c:v>47</c:v>
                </c:pt>
                <c:pt idx="11">
                  <c:v>42</c:v>
                </c:pt>
                <c:pt idx="12">
                  <c:v>42</c:v>
                </c:pt>
                <c:pt idx="13">
                  <c:v>48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34</c:v>
                </c:pt>
                <c:pt idx="1">
                  <c:v>27</c:v>
                </c:pt>
                <c:pt idx="2">
                  <c:v>26</c:v>
                </c:pt>
                <c:pt idx="3">
                  <c:v>33</c:v>
                </c:pt>
                <c:pt idx="4">
                  <c:v>33</c:v>
                </c:pt>
                <c:pt idx="5">
                  <c:v>30</c:v>
                </c:pt>
                <c:pt idx="6">
                  <c:v>28</c:v>
                </c:pt>
                <c:pt idx="7">
                  <c:v>32</c:v>
                </c:pt>
                <c:pt idx="8">
                  <c:v>34</c:v>
                </c:pt>
                <c:pt idx="9">
                  <c:v>28</c:v>
                </c:pt>
                <c:pt idx="10">
                  <c:v>30</c:v>
                </c:pt>
                <c:pt idx="11">
                  <c:v>26</c:v>
                </c:pt>
                <c:pt idx="12">
                  <c:v>28</c:v>
                </c:pt>
                <c:pt idx="13">
                  <c:v>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21</c:v>
                </c:pt>
                <c:pt idx="1">
                  <c:v>18</c:v>
                </c:pt>
                <c:pt idx="2">
                  <c:v>23</c:v>
                </c:pt>
                <c:pt idx="3">
                  <c:v>17</c:v>
                </c:pt>
                <c:pt idx="4">
                  <c:v>15</c:v>
                </c:pt>
                <c:pt idx="5">
                  <c:v>17</c:v>
                </c:pt>
                <c:pt idx="6">
                  <c:v>20</c:v>
                </c:pt>
                <c:pt idx="7">
                  <c:v>23</c:v>
                </c:pt>
                <c:pt idx="8">
                  <c:v>22</c:v>
                </c:pt>
                <c:pt idx="9">
                  <c:v>22</c:v>
                </c:pt>
                <c:pt idx="10">
                  <c:v>22</c:v>
                </c:pt>
                <c:pt idx="11">
                  <c:v>20</c:v>
                </c:pt>
                <c:pt idx="12">
                  <c:v>15</c:v>
                </c:pt>
                <c:pt idx="13">
                  <c:v>21</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Society of Automotive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International Transport Forum</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Robotics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Global Robotaxi market is steered by innovative advancements in autonomous vehicle technology and increasing public acceptance. Key market drivers include rising demand for ride-hailing services, decreased human interference, and governmental support for eco-friendly transportation alternatives. Technological giants like Waymo, Tesla, and Uber, are at the forefront, pushing the boundaries of autonomous mobility. Trends involve integration of AI for better route optimization, customer interaction, and safety measures. While the market foresees significant growth, challenges lie in regulatory hurdles and high development costs. Nevertheless, with compelling potential, the Robotaxi market is set for considerable expansion, significantly transforming the future urban transportation landscape.
</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global Robotaxi market is significantly powered by the rapid technological advancements in automated driving, AI and machine learning. Automated cars equipped with optical cameras and radar sensors are becoming highly capable of understanding and interacting with their surroundings, making the prospect of Robotaxis increasingly viable. These advancements not only drive efficiency and precision in taxi services but also ensure increased safety on roads. Investments and R&amp;D in AI and Machine Learning have played a pivotal role in introducing this highly efficient and effective transport mode to the global market.
Supportive Government Regulations: Government policies and regulations favoring the development and deployment of autonomous vehicles also feature significantly as an enabler for the Robotaxi market. Government support in various countries in the form of regulations, subsidies, and initiatives promote the manufacture of electric and autonomous vehicles thereby aiding their growth and development. For example, the Chinese government's proactive promotion of electric vehicles has led to a surge in the Robotaxi development. Consequently, this increases global adoption of Robotaxis, marking it a key driving factor in the market.</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ROBOTAXI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ROBOTAXI MARKET,2032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8023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509457801"/>
              </p:ext>
            </p:extLst>
          </p:nvPr>
        </p:nvGraphicFramePr>
        <p:xfrm>
          <a:off x="333828" y="914401"/>
          <a:ext cx="11494377" cy="3397624"/>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913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906300">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evolution of technological capabilities is a major key driver pushing the growth of the robotaxi market worldwide. As technology progresses, the reality of fully autonomous vehicles that can efficiently and securely transport human passengers from point A to point B becomes increasingly plausible. This isn't a vague aspiration of science fiction, but a possible future supported by real-world advances happening now. For instance, companies at the forefront of autonomous vehicle technology, such as Waymo and Uber, are actively testing and improving their autonomous technologies to increase their efficiency and safety.
Robotaxi is a term that effectively implies the convergence of two major technological trends: autonomous driving and ride-hailing, both of which are largely digital in nature. Therefore, advancements in fields like Artificial Intelligence (AI), Machine Learning (ML), and data science are critical in shaping the industry's trajectory. AI and ML are essential for enabling the vehicle to navigate autonomously. They allow the robotaxi to understand and interpret data gathered from its environment, make accurate predictions based on that data, and respond appropriately.
Numerous other technologies are also playing a role in the advancement of robotaxis. For instance, LIDAR (Light Detection and Ranging) sensors are being equipped in these vehicles to assist in detecting the distance of an object. Also, development in battery technology and the wider adoption of electric vehicles (EVs) is contributing to the expansion of the robotaxi market. All these components–from AI and machine learning to lidar technology and electric power–contribute to the functioning, reliability, and appeal of robotaxis and thus, liftoff of the robotaxi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312025"/>
            <a:ext cx="11522439" cy="20987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Technological Advancements Driving Autonomous Vehicles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72533947"/>
              </p:ext>
            </p:extLst>
          </p:nvPr>
        </p:nvGraphicFramePr>
        <p:xfrm>
          <a:off x="311603" y="914952"/>
          <a:ext cx="11494377" cy="3630153"/>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61434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15804">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increasing initial investment and setup costs are proving to be significant hurdles for the growth of the global Robotaxi market. The cost of integrating advanced technologies like LiDAR, RADAR, and high-end imaging sensors necessary for Robotaxis, is high, making the setup highly expensive. Furthermore, the costs associated with software development, testing and validation, security, maintenance, and regulatory compliance also add to the overall investment. These factors, combined, discourage new entrants in the market and impede overall growth.
Due to the high initial costs involved in the development and setup of Robotaxis, several companies are finding it challenging to ensure an effective return on investment. The expenses incurred in terms of research &amp; development, procurement of advanced vehicle technologies, and infrastructural setup to support the functioning of Robotaxis, often translate into higher prices for consumers. This could restrict market growth, as cost-effectiveness is a crucial factor in achieving widespread deployment and acceptance of Robotaxis. Therefore, seeking cost-effective solutions for developing Robotaxis has become a top priority for market players.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4545106"/>
            <a:ext cx="11494377" cy="1885511"/>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ROBOTAXI Market SIZE,  BY Vehicle Type,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ROBOTAXI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Vehicle Type,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ROBOTAXI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Cupertino, California, 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Worldwide</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ROBOTAXI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Cupertino, California, 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an American multinational technology company headquartered in Cupertino, California, United States. It's renowned for its hardware products like the iPhone, iPad, and Mac computers. While known for these consumer products, it's also pushing into self-driving technology under Project Titan. Apple has been testing its autonomous vehicle technology and, although not purely focused on robotaxis, Apple's significant resources and commitment to innovation make it a noteworthy player in the evolving autonomous driving market. Its impact could potentially extend to robotaxi operations in the future.</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iPhone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5.9. Case Study Analysis</a:t>
                      </a:r>
                    </a:p>
                  </a:txBody>
                  <a:tcPr>
                    <a:noFill/>
                    <a:lnL>
                      <a:noFill/>
                    </a:lnL>
                    <a:lnR>
                      <a:noFill/>
                    </a:lnR>
                    <a:lnT>
                      <a:noFill/>
                    </a:lnT>
                    <a:lnB>
                      <a:noFill/>
                    </a:lnB>
                  </a:tcPr>
                </a:tc>
                <a:tc>
                  <a:txBody>
                    <a:bodyPr/>
                    <a:lstStyle/>
                    <a:p>
                      <a:pPr>
                        <a:defRPr sz="1100" b="1">
                          <a:solidFill>
                            <a:srgbClr val="7030A0"/>
                          </a:solidFill>
                          <a:latin typeface="Pooppins"/>
                        </a:defRPr>
                      </a:pPr>
                      <a:r>
                        <a:t>8. Global ROBOTAXI Market Size by Component (2025-2032)</a:t>
                      </a:r>
                    </a:p>
                  </a:txBody>
                  <a:tcPr>
                    <a:noFill/>
                    <a:lnL>
                      <a:noFill/>
                    </a:lnL>
                    <a:lnR>
                      <a:noFill/>
                    </a:lnR>
                    <a:lnT>
                      <a:noFill/>
                    </a:lnT>
                    <a:lnB>
                      <a:noFill/>
                    </a:lnB>
                  </a:tcPr>
                </a:tc>
              </a:tr>
              <a:tr h="349623">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c>
                  <a:txBody>
                    <a:bodyPr/>
                    <a:lstStyle/>
                    <a:p>
                      <a:pPr>
                        <a:defRPr sz="1100" b="0">
                          <a:solidFill>
                            <a:srgbClr val="000000"/>
                          </a:solidFill>
                          <a:latin typeface="Pooppins"/>
                        </a:defRPr>
                      </a:pPr>
                      <a:r>
                        <a:t>          8.1. Hardware</a:t>
                      </a:r>
                    </a:p>
                  </a:txBody>
                  <a:tcPr>
                    <a:noFill/>
                    <a:lnL>
                      <a:noFill/>
                    </a:lnL>
                    <a:lnR>
                      <a:noFill/>
                    </a:lnR>
                    <a:lnT>
                      <a:noFill/>
                    </a:lnT>
                    <a:lnB>
                      <a:noFill/>
                    </a:lnB>
                  </a:tcPr>
                </a:tc>
              </a:tr>
              <a:tr h="349623">
                <a:tc>
                  <a:txBody>
                    <a:bodyPr/>
                    <a:lstStyle/>
                    <a:p>
                      <a:pPr>
                        <a:defRPr sz="1100" b="1">
                          <a:solidFill>
                            <a:srgbClr val="7030A0"/>
                          </a:solidFill>
                          <a:latin typeface="Pooppins"/>
                        </a:defRPr>
                      </a:pPr>
                      <a:r>
                        <a:t>6. Global ROBOTAXI Market Size by Vehicle Type (2025-2032)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(2025-2032)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(2025-2032)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(2025-2032)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(2025-2032)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32">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11.1.2. Canada</a:t>
                      </a:r>
                    </a:p>
                  </a:txBody>
                  <a:tcPr>
                    <a:noFill/>
                    <a:lnL>
                      <a:noFill/>
                    </a:lnL>
                    <a:lnR>
                      <a:noFill/>
                    </a:lnR>
                    <a:lnT>
                      <a:noFill/>
                    </a:lnT>
                    <a:lnB>
                      <a:noFill/>
                    </a:lnB>
                  </a:tcPr>
                </a:tc>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r>
              <a:tr h="349623">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32">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13688</TotalTime>
  <Words>2444</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88</cp:revision>
  <dcterms:created xsi:type="dcterms:W3CDTF">2024-08-12T13:13:25Z</dcterms:created>
  <dcterms:modified xsi:type="dcterms:W3CDTF">2025-09-15T20:02:00Z</dcterms:modified>
</cp:coreProperties>
</file>